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8"/>
  </p:notesMasterIdLst>
  <p:handoutMasterIdLst>
    <p:handoutMasterId r:id="rId19"/>
  </p:handoutMasterIdLst>
  <p:sldIdLst>
    <p:sldId id="257" r:id="rId5"/>
    <p:sldId id="268" r:id="rId6"/>
    <p:sldId id="272" r:id="rId7"/>
    <p:sldId id="273" r:id="rId8"/>
    <p:sldId id="274" r:id="rId9"/>
    <p:sldId id="275" r:id="rId10"/>
    <p:sldId id="276" r:id="rId11"/>
    <p:sldId id="267" r:id="rId12"/>
    <p:sldId id="278" r:id="rId13"/>
    <p:sldId id="279" r:id="rId14"/>
    <p:sldId id="280" r:id="rId15"/>
    <p:sldId id="269" r:id="rId16"/>
    <p:sldId id="270" r:id="rId1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94404"/>
    <a:srgbClr val="5F6F0F"/>
    <a:srgbClr val="718412"/>
    <a:srgbClr val="65741A"/>
    <a:srgbClr val="70811D"/>
    <a:srgbClr val="7B8D1F"/>
    <a:srgbClr val="839721"/>
    <a:srgbClr val="95AB25"/>
    <a:srgbClr val="BC5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73" autoAdjust="0"/>
    <p:restoredTop sz="94660"/>
  </p:normalViewPr>
  <p:slideViewPr>
    <p:cSldViewPr>
      <p:cViewPr varScale="1">
        <p:scale>
          <a:sx n="107" d="100"/>
          <a:sy n="107" d="100"/>
        </p:scale>
        <p:origin x="176" y="113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7942A0-B7D2-4B14-8FEA-55FC702F5BE7}" type="doc">
      <dgm:prSet loTypeId="urn:microsoft.com/office/officeart/2005/8/layout/vProcess5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95A5E99-E976-4550-8F80-53CC813F2F5A}">
      <dgm:prSet phldrT="[Text]"/>
      <dgm:spPr>
        <a:gradFill rotWithShape="0">
          <a:gsLst>
            <a:gs pos="0">
              <a:srgbClr val="703000"/>
            </a:gs>
            <a:gs pos="50000">
              <a:srgbClr val="A44A00"/>
            </a:gs>
            <a:gs pos="70000">
              <a:srgbClr val="BC5500"/>
            </a:gs>
            <a:gs pos="100000">
              <a:srgbClr val="F26D00"/>
            </a:gs>
          </a:gsLst>
        </a:gradFill>
      </dgm:spPr>
      <dgm:t>
        <a:bodyPr/>
        <a:lstStyle/>
        <a:p>
          <a:r>
            <a:rPr lang="en-US" dirty="0"/>
            <a:t>Interpretation</a:t>
          </a:r>
        </a:p>
      </dgm:t>
      <dgm:extLst>
        <a:ext uri="{E40237B7-FDA0-4F09-8148-C483321AD2D9}">
          <dgm14:cNvPr xmlns:dgm14="http://schemas.microsoft.com/office/drawing/2010/diagram" id="0" name="" descr="Staggered process showing 3 tasks arranged one below the other and two downward pointing arrows are used to indicate progression from first task to second task and second task to third task."/>
        </a:ext>
      </dgm:extLst>
    </dgm:pt>
    <dgm:pt modelId="{03339A0D-5DC0-4B29-8353-C5AEBFD4DE86}" type="parTrans" cxnId="{D1A4D8E6-F04E-4AB1-8D0C-63DC7AB1E81F}">
      <dgm:prSet/>
      <dgm:spPr/>
      <dgm:t>
        <a:bodyPr/>
        <a:lstStyle/>
        <a:p>
          <a:endParaRPr lang="en-US"/>
        </a:p>
      </dgm:t>
    </dgm:pt>
    <dgm:pt modelId="{8877691F-1B60-4485-9174-DDEC7EE68B70}" type="sibTrans" cxnId="{D1A4D8E6-F04E-4AB1-8D0C-63DC7AB1E81F}">
      <dgm:prSet/>
      <dgm:spPr/>
      <dgm:t>
        <a:bodyPr/>
        <a:lstStyle/>
        <a:p>
          <a:endParaRPr lang="en-US"/>
        </a:p>
      </dgm:t>
    </dgm:pt>
    <dgm:pt modelId="{8EC937D8-BD76-4A12-A3E5-900D5C1E2E05}">
      <dgm:prSet phldrT="[Text]"/>
      <dgm:spPr/>
      <dgm:t>
        <a:bodyPr/>
        <a:lstStyle/>
        <a:p>
          <a:r>
            <a:rPr lang="en-US" dirty="0"/>
            <a:t>Conclusion</a:t>
          </a:r>
        </a:p>
      </dgm:t>
    </dgm:pt>
    <dgm:pt modelId="{8265EE85-9851-494E-A6D3-1CDACE947DF3}" type="parTrans" cxnId="{43DC8383-AEE5-490C-A8E5-1F216F2B8FE6}">
      <dgm:prSet/>
      <dgm:spPr/>
      <dgm:t>
        <a:bodyPr/>
        <a:lstStyle/>
        <a:p>
          <a:endParaRPr lang="en-US"/>
        </a:p>
      </dgm:t>
    </dgm:pt>
    <dgm:pt modelId="{B3EFD4A5-9FA1-4ABE-B722-05162509509B}" type="sibTrans" cxnId="{43DC8383-AEE5-490C-A8E5-1F216F2B8FE6}">
      <dgm:prSet/>
      <dgm:spPr/>
      <dgm:t>
        <a:bodyPr/>
        <a:lstStyle/>
        <a:p>
          <a:endParaRPr lang="en-US"/>
        </a:p>
      </dgm:t>
    </dgm:pt>
    <dgm:pt modelId="{7133ECF5-4190-4604-AA2F-03C9A0A9210F}">
      <dgm:prSet phldrT="[Text]"/>
      <dgm:spPr>
        <a:gradFill rotWithShape="0">
          <a:gsLst>
            <a:gs pos="0">
              <a:srgbClr val="394404"/>
            </a:gs>
            <a:gs pos="50000">
              <a:srgbClr val="5F6F0F"/>
            </a:gs>
            <a:gs pos="70000">
              <a:srgbClr val="65741A"/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</a:gradFill>
      </dgm:spPr>
      <dgm:t>
        <a:bodyPr/>
        <a:lstStyle/>
        <a:p>
          <a:r>
            <a:rPr lang="en-US" dirty="0"/>
            <a:t>Recommendation</a:t>
          </a:r>
        </a:p>
      </dgm:t>
      <dgm:extLst>
        <a:ext uri="{E40237B7-FDA0-4F09-8148-C483321AD2D9}">
          <dgm14:cNvPr xmlns:dgm14="http://schemas.microsoft.com/office/drawing/2010/diagram" id="0" name="" descr="Staggered process showing 3 tasks arranged one below the other and two downward pointing arrows are used to indicate progression from first task to second task and second task to third task."/>
        </a:ext>
      </dgm:extLst>
    </dgm:pt>
    <dgm:pt modelId="{7D1B29D7-21DD-436A-8F7C-E87DE53C1431}" type="parTrans" cxnId="{011A9761-E983-4C7D-AB1D-2038261D8FF8}">
      <dgm:prSet/>
      <dgm:spPr/>
      <dgm:t>
        <a:bodyPr/>
        <a:lstStyle/>
        <a:p>
          <a:endParaRPr lang="en-US"/>
        </a:p>
      </dgm:t>
    </dgm:pt>
    <dgm:pt modelId="{46037378-034A-4662-877A-B53E1DA069A3}" type="sibTrans" cxnId="{011A9761-E983-4C7D-AB1D-2038261D8FF8}">
      <dgm:prSet/>
      <dgm:spPr/>
      <dgm:t>
        <a:bodyPr/>
        <a:lstStyle/>
        <a:p>
          <a:endParaRPr lang="en-US"/>
        </a:p>
      </dgm:t>
    </dgm:pt>
    <dgm:pt modelId="{1D84D8B6-AB32-4491-B5D2-EFE3D7668B88}" type="pres">
      <dgm:prSet presAssocID="{CD7942A0-B7D2-4B14-8FEA-55FC702F5BE7}" presName="outerComposite" presStyleCnt="0">
        <dgm:presLayoutVars>
          <dgm:chMax val="5"/>
          <dgm:dir/>
          <dgm:resizeHandles val="exact"/>
        </dgm:presLayoutVars>
      </dgm:prSet>
      <dgm:spPr/>
    </dgm:pt>
    <dgm:pt modelId="{3E0E8213-E460-4EB7-9A92-C2B1CC553F0D}" type="pres">
      <dgm:prSet presAssocID="{CD7942A0-B7D2-4B14-8FEA-55FC702F5BE7}" presName="dummyMaxCanvas" presStyleCnt="0">
        <dgm:presLayoutVars/>
      </dgm:prSet>
      <dgm:spPr/>
    </dgm:pt>
    <dgm:pt modelId="{124EF20B-D98C-45B2-BB13-7B93B5373CEB}" type="pres">
      <dgm:prSet presAssocID="{CD7942A0-B7D2-4B14-8FEA-55FC702F5BE7}" presName="ThreeNodes_1" presStyleLbl="node1" presStyleIdx="0" presStyleCnt="3">
        <dgm:presLayoutVars>
          <dgm:bulletEnabled val="1"/>
        </dgm:presLayoutVars>
      </dgm:prSet>
      <dgm:spPr/>
    </dgm:pt>
    <dgm:pt modelId="{CA544AF7-F7B2-4CA5-9251-B4CDB8D06634}" type="pres">
      <dgm:prSet presAssocID="{CD7942A0-B7D2-4B14-8FEA-55FC702F5BE7}" presName="ThreeNodes_2" presStyleLbl="node1" presStyleIdx="1" presStyleCnt="3">
        <dgm:presLayoutVars>
          <dgm:bulletEnabled val="1"/>
        </dgm:presLayoutVars>
      </dgm:prSet>
      <dgm:spPr/>
    </dgm:pt>
    <dgm:pt modelId="{2AE92D3F-F0FA-45DD-BB60-4C6FBC6BC016}" type="pres">
      <dgm:prSet presAssocID="{CD7942A0-B7D2-4B14-8FEA-55FC702F5BE7}" presName="ThreeNodes_3" presStyleLbl="node1" presStyleIdx="2" presStyleCnt="3">
        <dgm:presLayoutVars>
          <dgm:bulletEnabled val="1"/>
        </dgm:presLayoutVars>
      </dgm:prSet>
      <dgm:spPr/>
    </dgm:pt>
    <dgm:pt modelId="{9CA877D8-99F8-40A0-89E9-59A61C9A70F4}" type="pres">
      <dgm:prSet presAssocID="{CD7942A0-B7D2-4B14-8FEA-55FC702F5BE7}" presName="ThreeConn_1-2" presStyleLbl="fgAccFollowNode1" presStyleIdx="0" presStyleCnt="2">
        <dgm:presLayoutVars>
          <dgm:bulletEnabled val="1"/>
        </dgm:presLayoutVars>
      </dgm:prSet>
      <dgm:spPr/>
    </dgm:pt>
    <dgm:pt modelId="{62643EF2-016C-41F1-8CBC-398422A85727}" type="pres">
      <dgm:prSet presAssocID="{CD7942A0-B7D2-4B14-8FEA-55FC702F5BE7}" presName="ThreeConn_2-3" presStyleLbl="fgAccFollowNode1" presStyleIdx="1" presStyleCnt="2">
        <dgm:presLayoutVars>
          <dgm:bulletEnabled val="1"/>
        </dgm:presLayoutVars>
      </dgm:prSet>
      <dgm:spPr/>
    </dgm:pt>
    <dgm:pt modelId="{7A2F6994-DA87-4497-BFC7-DD9D6EC5315F}" type="pres">
      <dgm:prSet presAssocID="{CD7942A0-B7D2-4B14-8FEA-55FC702F5BE7}" presName="ThreeNodes_1_text" presStyleLbl="node1" presStyleIdx="2" presStyleCnt="3">
        <dgm:presLayoutVars>
          <dgm:bulletEnabled val="1"/>
        </dgm:presLayoutVars>
      </dgm:prSet>
      <dgm:spPr/>
    </dgm:pt>
    <dgm:pt modelId="{916C48CB-E452-4B79-A9B9-4C9A90B47960}" type="pres">
      <dgm:prSet presAssocID="{CD7942A0-B7D2-4B14-8FEA-55FC702F5BE7}" presName="ThreeNodes_2_text" presStyleLbl="node1" presStyleIdx="2" presStyleCnt="3">
        <dgm:presLayoutVars>
          <dgm:bulletEnabled val="1"/>
        </dgm:presLayoutVars>
      </dgm:prSet>
      <dgm:spPr/>
    </dgm:pt>
    <dgm:pt modelId="{A31D264E-E285-4E5C-8EB7-762CD501BE72}" type="pres">
      <dgm:prSet presAssocID="{CD7942A0-B7D2-4B14-8FEA-55FC702F5BE7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5A89A138-BC1A-490F-935E-2EC3F74E8E18}" type="presOf" srcId="{7133ECF5-4190-4604-AA2F-03C9A0A9210F}" destId="{2AE92D3F-F0FA-45DD-BB60-4C6FBC6BC016}" srcOrd="0" destOrd="0" presId="urn:microsoft.com/office/officeart/2005/8/layout/vProcess5"/>
    <dgm:cxn modelId="{8A063A46-8F8D-405A-B2D6-6495FA638F46}" type="presOf" srcId="{8EC937D8-BD76-4A12-A3E5-900D5C1E2E05}" destId="{CA544AF7-F7B2-4CA5-9251-B4CDB8D06634}" srcOrd="0" destOrd="0" presId="urn:microsoft.com/office/officeart/2005/8/layout/vProcess5"/>
    <dgm:cxn modelId="{A071614A-8A85-47B2-A113-0652CAB9B428}" type="presOf" srcId="{095A5E99-E976-4550-8F80-53CC813F2F5A}" destId="{124EF20B-D98C-45B2-BB13-7B93B5373CEB}" srcOrd="0" destOrd="0" presId="urn:microsoft.com/office/officeart/2005/8/layout/vProcess5"/>
    <dgm:cxn modelId="{011A9761-E983-4C7D-AB1D-2038261D8FF8}" srcId="{CD7942A0-B7D2-4B14-8FEA-55FC702F5BE7}" destId="{7133ECF5-4190-4604-AA2F-03C9A0A9210F}" srcOrd="2" destOrd="0" parTransId="{7D1B29D7-21DD-436A-8F7C-E87DE53C1431}" sibTransId="{46037378-034A-4662-877A-B53E1DA069A3}"/>
    <dgm:cxn modelId="{43DC8383-AEE5-490C-A8E5-1F216F2B8FE6}" srcId="{CD7942A0-B7D2-4B14-8FEA-55FC702F5BE7}" destId="{8EC937D8-BD76-4A12-A3E5-900D5C1E2E05}" srcOrd="1" destOrd="0" parTransId="{8265EE85-9851-494E-A6D3-1CDACE947DF3}" sibTransId="{B3EFD4A5-9FA1-4ABE-B722-05162509509B}"/>
    <dgm:cxn modelId="{03E7038C-2CC0-496B-88A0-60396CDC31E4}" type="presOf" srcId="{7133ECF5-4190-4604-AA2F-03C9A0A9210F}" destId="{A31D264E-E285-4E5C-8EB7-762CD501BE72}" srcOrd="1" destOrd="0" presId="urn:microsoft.com/office/officeart/2005/8/layout/vProcess5"/>
    <dgm:cxn modelId="{C2D0E194-BD14-4AD2-9E3A-CE984C34B6CD}" type="presOf" srcId="{CD7942A0-B7D2-4B14-8FEA-55FC702F5BE7}" destId="{1D84D8B6-AB32-4491-B5D2-EFE3D7668B88}" srcOrd="0" destOrd="0" presId="urn:microsoft.com/office/officeart/2005/8/layout/vProcess5"/>
    <dgm:cxn modelId="{BB374C9D-646D-46E6-89B4-117F0E21BA34}" type="presOf" srcId="{8EC937D8-BD76-4A12-A3E5-900D5C1E2E05}" destId="{916C48CB-E452-4B79-A9B9-4C9A90B47960}" srcOrd="1" destOrd="0" presId="urn:microsoft.com/office/officeart/2005/8/layout/vProcess5"/>
    <dgm:cxn modelId="{12FC7FDE-4033-4970-A683-61DE6FA84E89}" type="presOf" srcId="{8877691F-1B60-4485-9174-DDEC7EE68B70}" destId="{9CA877D8-99F8-40A0-89E9-59A61C9A70F4}" srcOrd="0" destOrd="0" presId="urn:microsoft.com/office/officeart/2005/8/layout/vProcess5"/>
    <dgm:cxn modelId="{D1A4D8E6-F04E-4AB1-8D0C-63DC7AB1E81F}" srcId="{CD7942A0-B7D2-4B14-8FEA-55FC702F5BE7}" destId="{095A5E99-E976-4550-8F80-53CC813F2F5A}" srcOrd="0" destOrd="0" parTransId="{03339A0D-5DC0-4B29-8353-C5AEBFD4DE86}" sibTransId="{8877691F-1B60-4485-9174-DDEC7EE68B70}"/>
    <dgm:cxn modelId="{7C007CEB-6418-4EA7-9CB6-5B93D0C655E6}" type="presOf" srcId="{095A5E99-E976-4550-8F80-53CC813F2F5A}" destId="{7A2F6994-DA87-4497-BFC7-DD9D6EC5315F}" srcOrd="1" destOrd="0" presId="urn:microsoft.com/office/officeart/2005/8/layout/vProcess5"/>
    <dgm:cxn modelId="{6CF7D6F9-A5F2-48E3-AF5C-A2074559AE21}" type="presOf" srcId="{B3EFD4A5-9FA1-4ABE-B722-05162509509B}" destId="{62643EF2-016C-41F1-8CBC-398422A85727}" srcOrd="0" destOrd="0" presId="urn:microsoft.com/office/officeart/2005/8/layout/vProcess5"/>
    <dgm:cxn modelId="{768DB908-A4BF-48A6-A740-5DD0CBAFBB11}" type="presParOf" srcId="{1D84D8B6-AB32-4491-B5D2-EFE3D7668B88}" destId="{3E0E8213-E460-4EB7-9A92-C2B1CC553F0D}" srcOrd="0" destOrd="0" presId="urn:microsoft.com/office/officeart/2005/8/layout/vProcess5"/>
    <dgm:cxn modelId="{A8B17D3B-E670-4FE0-A845-244C702B8151}" type="presParOf" srcId="{1D84D8B6-AB32-4491-B5D2-EFE3D7668B88}" destId="{124EF20B-D98C-45B2-BB13-7B93B5373CEB}" srcOrd="1" destOrd="0" presId="urn:microsoft.com/office/officeart/2005/8/layout/vProcess5"/>
    <dgm:cxn modelId="{1E8E2D8B-A980-4080-A16E-1F74528DE4D0}" type="presParOf" srcId="{1D84D8B6-AB32-4491-B5D2-EFE3D7668B88}" destId="{CA544AF7-F7B2-4CA5-9251-B4CDB8D06634}" srcOrd="2" destOrd="0" presId="urn:microsoft.com/office/officeart/2005/8/layout/vProcess5"/>
    <dgm:cxn modelId="{7992440C-9F36-432D-90EE-E2A708CEB38B}" type="presParOf" srcId="{1D84D8B6-AB32-4491-B5D2-EFE3D7668B88}" destId="{2AE92D3F-F0FA-45DD-BB60-4C6FBC6BC016}" srcOrd="3" destOrd="0" presId="urn:microsoft.com/office/officeart/2005/8/layout/vProcess5"/>
    <dgm:cxn modelId="{DBE883B8-7D13-43BA-A456-8DBB93D30C93}" type="presParOf" srcId="{1D84D8B6-AB32-4491-B5D2-EFE3D7668B88}" destId="{9CA877D8-99F8-40A0-89E9-59A61C9A70F4}" srcOrd="4" destOrd="0" presId="urn:microsoft.com/office/officeart/2005/8/layout/vProcess5"/>
    <dgm:cxn modelId="{A3B9E6ED-FFD0-430E-B609-EBE8E75E7C44}" type="presParOf" srcId="{1D84D8B6-AB32-4491-B5D2-EFE3D7668B88}" destId="{62643EF2-016C-41F1-8CBC-398422A85727}" srcOrd="5" destOrd="0" presId="urn:microsoft.com/office/officeart/2005/8/layout/vProcess5"/>
    <dgm:cxn modelId="{278FE748-9C54-4E36-9203-E948DB63C99A}" type="presParOf" srcId="{1D84D8B6-AB32-4491-B5D2-EFE3D7668B88}" destId="{7A2F6994-DA87-4497-BFC7-DD9D6EC5315F}" srcOrd="6" destOrd="0" presId="urn:microsoft.com/office/officeart/2005/8/layout/vProcess5"/>
    <dgm:cxn modelId="{E81279B5-23BF-4F73-A353-8831FC04E9BC}" type="presParOf" srcId="{1D84D8B6-AB32-4491-B5D2-EFE3D7668B88}" destId="{916C48CB-E452-4B79-A9B9-4C9A90B47960}" srcOrd="7" destOrd="0" presId="urn:microsoft.com/office/officeart/2005/8/layout/vProcess5"/>
    <dgm:cxn modelId="{16289EC3-0C51-4B32-B6CC-FE8F7F6F6C76}" type="presParOf" srcId="{1D84D8B6-AB32-4491-B5D2-EFE3D7668B88}" destId="{A31D264E-E285-4E5C-8EB7-762CD501BE72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4EF20B-D98C-45B2-BB13-7B93B5373CEB}">
      <dsp:nvSpPr>
        <dsp:cNvPr id="0" name=""/>
        <dsp:cNvSpPr/>
      </dsp:nvSpPr>
      <dsp:spPr>
        <a:xfrm>
          <a:off x="0" y="0"/>
          <a:ext cx="4316650" cy="1339691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703000"/>
            </a:gs>
            <a:gs pos="50000">
              <a:srgbClr val="A44A00"/>
            </a:gs>
            <a:gs pos="70000">
              <a:srgbClr val="BC5500"/>
            </a:gs>
            <a:gs pos="100000">
              <a:srgbClr val="F26D00"/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Interpretation</a:t>
          </a:r>
        </a:p>
      </dsp:txBody>
      <dsp:txXfrm>
        <a:off x="39238" y="39238"/>
        <a:ext cx="2871019" cy="1261215"/>
      </dsp:txXfrm>
    </dsp:sp>
    <dsp:sp modelId="{CA544AF7-F7B2-4CA5-9251-B4CDB8D06634}">
      <dsp:nvSpPr>
        <dsp:cNvPr id="0" name=""/>
        <dsp:cNvSpPr/>
      </dsp:nvSpPr>
      <dsp:spPr>
        <a:xfrm>
          <a:off x="380880" y="1562972"/>
          <a:ext cx="4316650" cy="133969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Conclusion</a:t>
          </a:r>
        </a:p>
      </dsp:txBody>
      <dsp:txXfrm>
        <a:off x="420118" y="1602210"/>
        <a:ext cx="2986494" cy="1261215"/>
      </dsp:txXfrm>
    </dsp:sp>
    <dsp:sp modelId="{2AE92D3F-F0FA-45DD-BB60-4C6FBC6BC016}">
      <dsp:nvSpPr>
        <dsp:cNvPr id="0" name=""/>
        <dsp:cNvSpPr/>
      </dsp:nvSpPr>
      <dsp:spPr>
        <a:xfrm>
          <a:off x="761761" y="3125945"/>
          <a:ext cx="4316650" cy="1339691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394404"/>
            </a:gs>
            <a:gs pos="50000">
              <a:srgbClr val="5F6F0F"/>
            </a:gs>
            <a:gs pos="70000">
              <a:srgbClr val="65741A"/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Recommendation</a:t>
          </a:r>
        </a:p>
      </dsp:txBody>
      <dsp:txXfrm>
        <a:off x="800999" y="3165183"/>
        <a:ext cx="2986494" cy="1261215"/>
      </dsp:txXfrm>
    </dsp:sp>
    <dsp:sp modelId="{9CA877D8-99F8-40A0-89E9-59A61C9A70F4}">
      <dsp:nvSpPr>
        <dsp:cNvPr id="0" name=""/>
        <dsp:cNvSpPr/>
      </dsp:nvSpPr>
      <dsp:spPr>
        <a:xfrm>
          <a:off x="3445850" y="1015932"/>
          <a:ext cx="870799" cy="87079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3641780" y="1015932"/>
        <a:ext cx="478939" cy="655276"/>
      </dsp:txXfrm>
    </dsp:sp>
    <dsp:sp modelId="{62643EF2-016C-41F1-8CBC-398422A85727}">
      <dsp:nvSpPr>
        <dsp:cNvPr id="0" name=""/>
        <dsp:cNvSpPr/>
      </dsp:nvSpPr>
      <dsp:spPr>
        <a:xfrm>
          <a:off x="3826731" y="2569974"/>
          <a:ext cx="870799" cy="870799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022661" y="2569974"/>
        <a:ext cx="478939" cy="6552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7/11/19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7/11/19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29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7/11/19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7/11/19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7/11/19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7/11/19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7/11/19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7/11/19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7/11/19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7/11/19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7/11/19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7/11/19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7/11/19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7/11/19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openclipart.org/detail/167093/stop-sign-by-davidblyon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Natural Language Processing</a:t>
            </a:r>
            <a:br>
              <a:rPr lang="en-US" dirty="0"/>
            </a:br>
            <a:r>
              <a:rPr lang="en-US" dirty="0"/>
              <a:t>	- Scraping and Modeling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466012" y="3429000"/>
            <a:ext cx="2564236" cy="584200"/>
          </a:xfrm>
        </p:spPr>
        <p:txBody>
          <a:bodyPr/>
          <a:lstStyle/>
          <a:p>
            <a:r>
              <a:rPr lang="en-US" dirty="0"/>
              <a:t>Chris birch</a:t>
            </a: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C4F489-4805-C141-9BC9-F2A1C5DE6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012" y="271319"/>
            <a:ext cx="8681447" cy="631536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81841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14889" y="25667"/>
            <a:ext cx="10360501" cy="1223963"/>
          </a:xfrm>
        </p:spPr>
        <p:txBody>
          <a:bodyPr/>
          <a:lstStyle/>
          <a:p>
            <a:r>
              <a:rPr lang="en-US" dirty="0"/>
              <a:t>Modeling		Multinomial Naïve Bayes Classifier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4BBA64-0B46-264F-A157-FBB76FD15DC1}"/>
              </a:ext>
            </a:extLst>
          </p:cNvPr>
          <p:cNvSpPr txBox="1"/>
          <p:nvPr/>
        </p:nvSpPr>
        <p:spPr>
          <a:xfrm>
            <a:off x="1141412" y="3581400"/>
            <a:ext cx="3915239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Accuracy: 98.51%</a:t>
            </a:r>
          </a:p>
          <a:p>
            <a:endParaRPr lang="en-US" sz="2800" dirty="0"/>
          </a:p>
          <a:p>
            <a:r>
              <a:rPr lang="en-US" sz="2800" dirty="0"/>
              <a:t>Specificity: 97.42%</a:t>
            </a:r>
          </a:p>
          <a:p>
            <a:endParaRPr lang="en-US" sz="2800" dirty="0"/>
          </a:p>
          <a:p>
            <a:r>
              <a:rPr lang="en-US" sz="2800" dirty="0"/>
              <a:t>Sensitivity/Recall: 99.70%</a:t>
            </a:r>
          </a:p>
          <a:p>
            <a:endParaRPr lang="en-US" sz="2800" dirty="0"/>
          </a:p>
          <a:p>
            <a:r>
              <a:rPr lang="en-US" sz="2800" dirty="0"/>
              <a:t>ROC AUC: 98.56%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0D0667-B95F-1A41-AF89-220AF9BC8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139" y="2819400"/>
            <a:ext cx="4864101" cy="3526864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A0DFAE-903B-5B41-8C3F-388589587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2209800"/>
            <a:ext cx="2297228" cy="9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22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B596BC3-A6EA-7A42-B95D-A86B539A0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64" y="2968681"/>
            <a:ext cx="4967948" cy="3587963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084FAC-33B5-EA4A-853B-2D53E57DC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12" y="228600"/>
            <a:ext cx="5380005" cy="3885559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3419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  <a:p>
            <a:endParaRPr lang="en-US" dirty="0"/>
          </a:p>
          <a:p>
            <a:r>
              <a:rPr lang="en-US" dirty="0"/>
              <a:t>Tuning Parameters</a:t>
            </a:r>
          </a:p>
          <a:p>
            <a:endParaRPr lang="en-US" dirty="0"/>
          </a:p>
          <a:p>
            <a:r>
              <a:rPr lang="en-US" dirty="0"/>
              <a:t>Data</a:t>
            </a:r>
          </a:p>
        </p:txBody>
      </p:sp>
      <p:graphicFrame>
        <p:nvGraphicFramePr>
          <p:cNvPr id="5" name="Content Placeholder 4" descr="Staggered process showing 3 tasks arranged one below the other and two downward pointing arrows are used to indicate progression from first task to second task and second task to third task.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4956243"/>
              </p:ext>
            </p:extLst>
          </p:nvPr>
        </p:nvGraphicFramePr>
        <p:xfrm>
          <a:off x="6500813" y="1706563"/>
          <a:ext cx="5078412" cy="4465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231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Scrape Reddit for posts</a:t>
            </a:r>
          </a:p>
          <a:p>
            <a:r>
              <a:rPr lang="en-US" dirty="0"/>
              <a:t>Format / Organize Data</a:t>
            </a:r>
          </a:p>
          <a:p>
            <a:r>
              <a:rPr lang="en-US" dirty="0"/>
              <a:t>Preprocess</a:t>
            </a:r>
          </a:p>
          <a:p>
            <a:r>
              <a:rPr lang="en-US" dirty="0"/>
              <a:t>Model</a:t>
            </a:r>
          </a:p>
          <a:p>
            <a:r>
              <a:rPr lang="en-US" dirty="0"/>
              <a:t>Interpret</a:t>
            </a:r>
          </a:p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8CCE3-AB6D-804B-9156-A7FE780FC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 / Clean / Organize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07884-D104-CD42-96AB-BFB4D6C59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Reddit API</a:t>
            </a:r>
          </a:p>
          <a:p>
            <a:r>
              <a:rPr lang="en-US" dirty="0"/>
              <a:t>Export to CSV</a:t>
            </a:r>
          </a:p>
          <a:p>
            <a:r>
              <a:rPr lang="en-US" dirty="0"/>
              <a:t>No nulls</a:t>
            </a:r>
          </a:p>
          <a:p>
            <a:r>
              <a:rPr lang="en-US" dirty="0"/>
              <a:t>Target = </a:t>
            </a:r>
            <a:r>
              <a:rPr lang="en-US" i="1" dirty="0"/>
              <a:t>‘subreddit’</a:t>
            </a:r>
          </a:p>
          <a:p>
            <a:r>
              <a:rPr lang="en-US" dirty="0"/>
              <a:t>Features = </a:t>
            </a:r>
            <a:r>
              <a:rPr lang="en-US" i="1" dirty="0"/>
              <a:t>‘title’</a:t>
            </a:r>
          </a:p>
        </p:txBody>
      </p:sp>
    </p:spTree>
    <p:extLst>
      <p:ext uri="{BB962C8B-B14F-4D97-AF65-F5344CB8AC3E}">
        <p14:creationId xmlns:p14="http://schemas.microsoft.com/office/powerpoint/2010/main" val="303685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616C9-C93F-4C47-915B-FD4B18329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B019D-4507-4A4A-ADDD-6F62EDFBF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701797"/>
            <a:ext cx="10360501" cy="4881566"/>
          </a:xfrm>
        </p:spPr>
        <p:txBody>
          <a:bodyPr>
            <a:normAutofit/>
          </a:bodyPr>
          <a:lstStyle/>
          <a:p>
            <a:r>
              <a:rPr lang="en-US" dirty="0" err="1"/>
              <a:t>CountVectorizer</a:t>
            </a:r>
            <a:endParaRPr lang="en-US" dirty="0"/>
          </a:p>
          <a:p>
            <a:pPr lvl="1"/>
            <a:r>
              <a:rPr lang="en-US" dirty="0"/>
              <a:t>Vectorization – “The general process of turning a collection of text documents into numerical feature vectors.”</a:t>
            </a:r>
          </a:p>
          <a:p>
            <a:pPr lvl="2"/>
            <a:r>
              <a:rPr lang="en-US" dirty="0"/>
              <a:t>Tokenization – each word becomes a feature (token)</a:t>
            </a:r>
          </a:p>
          <a:p>
            <a:pPr lvl="2"/>
            <a:r>
              <a:rPr lang="en-US" dirty="0"/>
              <a:t>Counting – number of occurrences of each token</a:t>
            </a:r>
          </a:p>
          <a:p>
            <a:pPr lvl="2"/>
            <a:r>
              <a:rPr lang="en-US" dirty="0"/>
              <a:t>Normalizing – </a:t>
            </a:r>
            <a:r>
              <a:rPr lang="en-US" sz="1600" dirty="0"/>
              <a:t>weighting with diminishing importance tokens that occur in the majority of samples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TF-IDF</a:t>
            </a:r>
          </a:p>
          <a:p>
            <a:pPr lvl="1"/>
            <a:r>
              <a:rPr lang="en-US" dirty="0"/>
              <a:t>Term Frequency Inverse Document Frequency</a:t>
            </a:r>
          </a:p>
          <a:p>
            <a:pPr lvl="1"/>
            <a:endParaRPr lang="en-US" dirty="0"/>
          </a:p>
          <a:p>
            <a:pPr marL="377886" lvl="1" indent="0">
              <a:buNone/>
            </a:pPr>
            <a:r>
              <a:rPr lang="en-US" dirty="0"/>
              <a:t>						STOP WORDS</a:t>
            </a:r>
          </a:p>
          <a:p>
            <a:pPr lvl="1"/>
            <a:endParaRPr lang="en-US" sz="2000" dirty="0"/>
          </a:p>
          <a:p>
            <a:pPr lvl="2"/>
            <a:endParaRPr lang="en-US" dirty="0"/>
          </a:p>
        </p:txBody>
      </p:sp>
      <p:pic>
        <p:nvPicPr>
          <p:cNvPr id="5" name="Picture 4" descr="A stop sign&#10;&#10;Description automatically generated">
            <a:extLst>
              <a:ext uri="{FF2B5EF4-FFF2-40B4-BE49-F238E27FC236}">
                <a16:creationId xmlns:a16="http://schemas.microsoft.com/office/drawing/2014/main" id="{644AA21E-4550-7C4D-B384-1170DA2B1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788268" y="4648200"/>
            <a:ext cx="1435100" cy="1435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865022-F58E-F943-B982-A6B1F68805D8}"/>
              </a:ext>
            </a:extLst>
          </p:cNvPr>
          <p:cNvSpPr txBox="1"/>
          <p:nvPr/>
        </p:nvSpPr>
        <p:spPr>
          <a:xfrm>
            <a:off x="7999412" y="689920"/>
            <a:ext cx="2228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{ Parameters }</a:t>
            </a:r>
          </a:p>
        </p:txBody>
      </p:sp>
    </p:spTree>
    <p:extLst>
      <p:ext uri="{BB962C8B-B14F-4D97-AF65-F5344CB8AC3E}">
        <p14:creationId xmlns:p14="http://schemas.microsoft.com/office/powerpoint/2010/main" val="393170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AFADEB-869E-DE40-B093-0997486B8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12" y="2514600"/>
            <a:ext cx="10255751" cy="415352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4B6788-72CD-4448-BF96-A4E3685D28B9}"/>
              </a:ext>
            </a:extLst>
          </p:cNvPr>
          <p:cNvSpPr txBox="1"/>
          <p:nvPr/>
        </p:nvSpPr>
        <p:spPr>
          <a:xfrm>
            <a:off x="1903412" y="685800"/>
            <a:ext cx="4800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New Study Suggests Scientists and Researchers Use Brain more than Most People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B0113B-05E7-3B41-B75C-183FE488F0CD}"/>
              </a:ext>
            </a:extLst>
          </p:cNvPr>
          <p:cNvSpPr txBox="1"/>
          <p:nvPr/>
        </p:nvSpPr>
        <p:spPr>
          <a:xfrm>
            <a:off x="7237412" y="685800"/>
            <a:ext cx="4191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Google Unveils New Use for Facebook and People are Going Wild</a:t>
            </a:r>
          </a:p>
        </p:txBody>
      </p:sp>
    </p:spTree>
    <p:extLst>
      <p:ext uri="{BB962C8B-B14F-4D97-AF65-F5344CB8AC3E}">
        <p14:creationId xmlns:p14="http://schemas.microsoft.com/office/powerpoint/2010/main" val="75146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A56B5A-AF9A-7448-8C39-A0FA29C6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1905000"/>
            <a:ext cx="11208405" cy="48006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FDF708-6C43-2340-9ED2-107935D08FD3}"/>
              </a:ext>
            </a:extLst>
          </p:cNvPr>
          <p:cNvSpPr txBox="1"/>
          <p:nvPr/>
        </p:nvSpPr>
        <p:spPr>
          <a:xfrm>
            <a:off x="1293812" y="304800"/>
            <a:ext cx="4603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“Poor Selection of Subreddits”</a:t>
            </a:r>
          </a:p>
        </p:txBody>
      </p:sp>
    </p:spTree>
    <p:extLst>
      <p:ext uri="{BB962C8B-B14F-4D97-AF65-F5344CB8AC3E}">
        <p14:creationId xmlns:p14="http://schemas.microsoft.com/office/powerpoint/2010/main" val="253794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356C9D-24EB-EB47-9413-87ECE27FC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412" y="201596"/>
            <a:ext cx="5492750" cy="3138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2347D7-1CC5-C44D-B3CD-67BDC76AF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012" y="3521318"/>
            <a:ext cx="5486400" cy="31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82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14889" y="25667"/>
            <a:ext cx="10360501" cy="1223963"/>
          </a:xfrm>
        </p:spPr>
        <p:txBody>
          <a:bodyPr/>
          <a:lstStyle/>
          <a:p>
            <a:r>
              <a:rPr lang="en-US" dirty="0"/>
              <a:t>Modeling				Logistic Regression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4BBA64-0B46-264F-A157-FBB76FD15DC1}"/>
              </a:ext>
            </a:extLst>
          </p:cNvPr>
          <p:cNvSpPr txBox="1"/>
          <p:nvPr/>
        </p:nvSpPr>
        <p:spPr>
          <a:xfrm>
            <a:off x="1141412" y="3581400"/>
            <a:ext cx="3915239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Accuracy: 99.96%</a:t>
            </a:r>
          </a:p>
          <a:p>
            <a:endParaRPr lang="en-US" sz="2800" dirty="0"/>
          </a:p>
          <a:p>
            <a:r>
              <a:rPr lang="en-US" sz="2800" dirty="0"/>
              <a:t>Specificity: 100%</a:t>
            </a:r>
          </a:p>
          <a:p>
            <a:endParaRPr lang="en-US" sz="2800" dirty="0"/>
          </a:p>
          <a:p>
            <a:r>
              <a:rPr lang="en-US" sz="2800" dirty="0"/>
              <a:t>Sensitivity/Recall: 99.91%</a:t>
            </a:r>
          </a:p>
          <a:p>
            <a:endParaRPr lang="en-US" sz="2800" dirty="0"/>
          </a:p>
          <a:p>
            <a:r>
              <a:rPr lang="en-US" sz="2800" dirty="0"/>
              <a:t>ROC AUC: 99.96%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EB8900-9BA4-BA45-8B61-5583DD02E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212" y="2822673"/>
            <a:ext cx="4864100" cy="3526864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2C8100-288D-5040-8624-964EB0C92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2191719"/>
            <a:ext cx="2387600" cy="98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3082EF-A246-F94B-A635-926C8B0D0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2743200"/>
            <a:ext cx="5366903" cy="3876097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BD65F0-80DE-6D4A-AF93-C76517F37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12" y="228600"/>
            <a:ext cx="5366903" cy="3876097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55084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16x9</Template>
  <TotalTime>716</TotalTime>
  <Words>179</Words>
  <Application>Microsoft Macintosh PowerPoint</Application>
  <PresentationFormat>Custom</PresentationFormat>
  <Paragraphs>55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Tech 16x9</vt:lpstr>
      <vt:lpstr>Natural Language Processing  - Scraping and Modeling</vt:lpstr>
      <vt:lpstr>OBJECTIVE</vt:lpstr>
      <vt:lpstr>Collect / Clean / Organize</vt:lpstr>
      <vt:lpstr>Preprocessing</vt:lpstr>
      <vt:lpstr>PowerPoint Presentation</vt:lpstr>
      <vt:lpstr>PowerPoint Presentation</vt:lpstr>
      <vt:lpstr>PowerPoint Presentation</vt:lpstr>
      <vt:lpstr>Modeling    Logistic Regression</vt:lpstr>
      <vt:lpstr>PowerPoint Presentation</vt:lpstr>
      <vt:lpstr>PowerPoint Presentation</vt:lpstr>
      <vt:lpstr>Modeling  Multinomial Naïve Bayes Classifier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  - Scraping and Modeling</dc:title>
  <dc:creator>Chris Birch</dc:creator>
  <cp:lastModifiedBy>Chris Birch</cp:lastModifiedBy>
  <cp:revision>10</cp:revision>
  <dcterms:created xsi:type="dcterms:W3CDTF">2019-07-12T02:27:37Z</dcterms:created>
  <dcterms:modified xsi:type="dcterms:W3CDTF">2019-07-12T14:24:36Z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